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8"/>
  </p:notesMasterIdLst>
  <p:sldIdLst>
    <p:sldId id="277" r:id="rId2"/>
    <p:sldId id="270" r:id="rId3"/>
    <p:sldId id="279" r:id="rId4"/>
    <p:sldId id="281" r:id="rId5"/>
    <p:sldId id="278" r:id="rId6"/>
    <p:sldId id="300" r:id="rId7"/>
    <p:sldId id="301" r:id="rId8"/>
    <p:sldId id="318" r:id="rId9"/>
    <p:sldId id="305" r:id="rId10"/>
    <p:sldId id="319" r:id="rId11"/>
    <p:sldId id="320" r:id="rId12"/>
    <p:sldId id="303" r:id="rId13"/>
    <p:sldId id="311" r:id="rId14"/>
    <p:sldId id="302" r:id="rId15"/>
    <p:sldId id="310" r:id="rId16"/>
    <p:sldId id="304" r:id="rId17"/>
    <p:sldId id="306" r:id="rId18"/>
    <p:sldId id="307" r:id="rId19"/>
    <p:sldId id="308" r:id="rId20"/>
    <p:sldId id="309" r:id="rId21"/>
    <p:sldId id="312" r:id="rId22"/>
    <p:sldId id="313" r:id="rId23"/>
    <p:sldId id="314" r:id="rId24"/>
    <p:sldId id="315" r:id="rId25"/>
    <p:sldId id="316" r:id="rId26"/>
    <p:sldId id="317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9966FF"/>
    <a:srgbClr val="CC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005" autoAdjust="0"/>
    <p:restoredTop sz="90929"/>
  </p:normalViewPr>
  <p:slideViewPr>
    <p:cSldViewPr>
      <p:cViewPr varScale="1">
        <p:scale>
          <a:sx n="104" d="100"/>
          <a:sy n="104" d="100"/>
        </p:scale>
        <p:origin x="14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ECDEA92-A771-4D26-A571-DEB474EA3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6B361F-00FA-4CAE-8C58-ED803B7BC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B3646-5627-4730-8075-019809065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CD795-8F41-490E-9AFA-2474D528D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F6B45-CE0D-4AF4-AF40-480B2ADDE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251DCD-0353-4861-B610-BBBA8F88A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5E8C890-97C9-4BD1-A39D-D1ED8343F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C1C6608-26F1-4DF7-87C5-882F0DBA3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315F1-ABE4-4337-A618-95112F560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B003DB-1A49-4B28-B2BD-EF279D3F5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8517A-8754-4867-8ADE-D684B9427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3003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9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3003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9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300307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93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81CD7B0-EFE7-4F3A-94ED-4CFFE9B5A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B376E562-F082-45E1-94CB-2D8AD2B9F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26" r:id="rId2"/>
    <p:sldLayoutId id="2147483732" r:id="rId3"/>
    <p:sldLayoutId id="2147483733" r:id="rId4"/>
    <p:sldLayoutId id="2147483734" r:id="rId5"/>
    <p:sldLayoutId id="2147483727" r:id="rId6"/>
    <p:sldLayoutId id="2147483735" r:id="rId7"/>
    <p:sldLayoutId id="2147483728" r:id="rId8"/>
    <p:sldLayoutId id="2147483736" r:id="rId9"/>
    <p:sldLayoutId id="2147483729" r:id="rId10"/>
    <p:sldLayoutId id="214748373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fontAlgn="base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9338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Theravada Buddhism</a:t>
            </a:r>
            <a:endParaRPr lang="en-US" sz="4800" dirty="0"/>
          </a:p>
        </p:txBody>
      </p:sp>
      <p:pic>
        <p:nvPicPr>
          <p:cNvPr id="1027" name="Picture 3" descr="C:\Users\Michael\Desktop\theravada\DSC_0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" y="1143000"/>
            <a:ext cx="8316913" cy="526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Monastic Life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250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Garamond Pro Bold" pitchFamily="18" charset="0"/>
              </a:rPr>
              <a:t>Work Period (</a:t>
            </a:r>
            <a:r>
              <a:rPr lang="en-US" dirty="0" err="1">
                <a:latin typeface="Adobe Garamond Pro Bold" pitchFamily="18" charset="0"/>
              </a:rPr>
              <a:t>Luang</a:t>
            </a:r>
            <a:r>
              <a:rPr lang="en-US" dirty="0">
                <a:latin typeface="Adobe Garamond Pro Bold" pitchFamily="18" charset="0"/>
              </a:rPr>
              <a:t> Prabang, Laos)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221730" y="5715000"/>
            <a:ext cx="228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5269F6E-75FB-4CD6-AA42-913507992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61780"/>
            <a:ext cx="3050034" cy="4570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5E57CB-3E0A-4568-A31B-2163490E97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52" y="1237019"/>
            <a:ext cx="3066556" cy="45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29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Monastic Life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250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Garamond Pro Bold" pitchFamily="18" charset="0"/>
              </a:rPr>
              <a:t>Work Period(Mandalay, Burma)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221730" y="5715000"/>
            <a:ext cx="228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0EF6204-913E-4D99-9EC4-938A9DF86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27" y="1059597"/>
            <a:ext cx="7654545" cy="510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44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Monastic Life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250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Garamond Pro Bold" pitchFamily="18" charset="0"/>
              </a:rPr>
              <a:t>Study (</a:t>
            </a:r>
            <a:r>
              <a:rPr lang="en-US" dirty="0" err="1">
                <a:latin typeface="Adobe Garamond Pro Bold" pitchFamily="18" charset="0"/>
              </a:rPr>
              <a:t>Inle</a:t>
            </a:r>
            <a:r>
              <a:rPr lang="en-US" dirty="0">
                <a:latin typeface="Adobe Garamond Pro Bold" pitchFamily="18" charset="0"/>
              </a:rPr>
              <a:t>, Burma)  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221730" y="5715000"/>
            <a:ext cx="228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Michael\Desktop\theravada\DSC_0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" y="989748"/>
            <a:ext cx="7543800" cy="503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749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Monastic Life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250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Garamond Pro Bold" pitchFamily="18" charset="0"/>
              </a:rPr>
              <a:t>Monastic School (Mandalay, Burma)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221730" y="5715000"/>
            <a:ext cx="228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Michael\Desktop\theravada\DSC_0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59597"/>
            <a:ext cx="7777480" cy="518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261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Monastic Life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250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Garamond Pro Bold" pitchFamily="18" charset="0"/>
              </a:rPr>
              <a:t>Chanting (Mandalay, Burma)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221730" y="5715000"/>
            <a:ext cx="228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 descr="C:\Users\Michael\Desktop\theravada\DSC_0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168" y="1295400"/>
            <a:ext cx="4213542" cy="282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ichael\Desktop\theravada\DSC_05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8" y="2286001"/>
            <a:ext cx="5221290" cy="379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697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Monastic Life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250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Garamond Pro Bold" pitchFamily="18" charset="0"/>
              </a:rPr>
              <a:t>Meals: Breakfast and Lunch Mandalay, Burma)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221730" y="5715000"/>
            <a:ext cx="228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C:\Users\Michael\Desktop\theravada\DSC_0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5" y="1059597"/>
            <a:ext cx="7773775" cy="518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374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Monastic Life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250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Garamond Pro Bold" pitchFamily="18" charset="0"/>
              </a:rPr>
              <a:t>Personal Time (Chiang Mai, Thailand)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221730" y="5715000"/>
            <a:ext cx="228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:\Users\Michael\Desktop\theravada\m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149667"/>
            <a:ext cx="6629400" cy="497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058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Lay Buddhist Practice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23942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Garamond Pro Bold" pitchFamily="18" charset="0"/>
              </a:rPr>
              <a:t>Devotional Activity (Sri Lanka)</a:t>
            </a:r>
          </a:p>
        </p:txBody>
      </p:sp>
      <p:pic>
        <p:nvPicPr>
          <p:cNvPr id="10243" name="Picture 3" descr="C:\Users\Michael\Desktop\theravada\IMG_4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13763" y="-6384925"/>
            <a:ext cx="5234432" cy="39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ichael\Desktop\theravada\IMG_4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5453" y="1325920"/>
            <a:ext cx="3982454" cy="298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Michael\Desktop\theravada\IMG_4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5618"/>
            <a:ext cx="3651441" cy="273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Michael\Desktop\theravada\IMG_37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67" y="3249362"/>
            <a:ext cx="3917082" cy="29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883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Lay Buddhist Practice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23942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Garamond Pro Bold" pitchFamily="18" charset="0"/>
              </a:rPr>
              <a:t>Supporting Monasteries  (Kandy,  Sri Lanka)</a:t>
            </a:r>
          </a:p>
        </p:txBody>
      </p:sp>
      <p:pic>
        <p:nvPicPr>
          <p:cNvPr id="11266" name="Picture 2" descr="C:\Users\Michael\Desktop\theravada\IMG_4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3152" y="1925091"/>
            <a:ext cx="4810565" cy="36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ichael\Desktop\theravada\IMG_37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7655" y="1960909"/>
            <a:ext cx="4715053" cy="353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459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Lay Buddhist Practice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23942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Garamond Pro Bold" pitchFamily="18" charset="0"/>
              </a:rPr>
              <a:t>Chanting the </a:t>
            </a:r>
            <a:r>
              <a:rPr lang="en-US" dirty="0" err="1">
                <a:latin typeface="Adobe Garamond Pro Bold" pitchFamily="18" charset="0"/>
              </a:rPr>
              <a:t>Paritta</a:t>
            </a:r>
            <a:r>
              <a:rPr lang="en-US" dirty="0">
                <a:latin typeface="Adobe Garamond Pro Bold" pitchFamily="18" charset="0"/>
              </a:rPr>
              <a:t>  (Sri Lanka)</a:t>
            </a:r>
          </a:p>
        </p:txBody>
      </p:sp>
      <p:pic>
        <p:nvPicPr>
          <p:cNvPr id="12290" name="Picture 2" descr="C:\Users\Michael\Desktop\theravada\lay1_S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12" y="1143000"/>
            <a:ext cx="650213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871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Theravada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019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Garamond Pro Bold" pitchFamily="18" charset="0"/>
              </a:rPr>
              <a:t>Where did Theravada Spread</a:t>
            </a:r>
          </a:p>
        </p:txBody>
      </p:sp>
      <p:pic>
        <p:nvPicPr>
          <p:cNvPr id="2050" name="Picture 2" descr="https://4.bp.blogspot.com/-8YIFX9L2Pws/V10bOXHxwDI/AAAAAAAAHpo/miivCpNNhy8w0fXiMkVVJX7V5aBHTZ1DQCLcB/s640/Map.Theravada+Mahaya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248400" cy="47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Lay Buddhist Practice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23942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dobe Garamond Pro Bold" pitchFamily="18" charset="0"/>
              </a:rPr>
              <a:t>Circumabulation</a:t>
            </a:r>
            <a:r>
              <a:rPr lang="en-US" dirty="0">
                <a:latin typeface="Adobe Garamond Pro Bold" pitchFamily="18" charset="0"/>
              </a:rPr>
              <a:t> (</a:t>
            </a:r>
            <a:r>
              <a:rPr lang="en-US" dirty="0" err="1">
                <a:latin typeface="Adobe Garamond Pro Bold" pitchFamily="18" charset="0"/>
              </a:rPr>
              <a:t>Anuradapura</a:t>
            </a:r>
            <a:r>
              <a:rPr lang="en-US" dirty="0">
                <a:latin typeface="Adobe Garamond Pro Bold" pitchFamily="18" charset="0"/>
              </a:rPr>
              <a:t>,  Sri Lanka, 1</a:t>
            </a:r>
            <a:r>
              <a:rPr lang="en-US" baseline="30000" dirty="0">
                <a:latin typeface="Adobe Garamond Pro Bold" pitchFamily="18" charset="0"/>
              </a:rPr>
              <a:t>st</a:t>
            </a:r>
            <a:r>
              <a:rPr lang="en-US" dirty="0">
                <a:latin typeface="Adobe Garamond Pro Bold" pitchFamily="18" charset="0"/>
              </a:rPr>
              <a:t> c. BCE)</a:t>
            </a:r>
          </a:p>
        </p:txBody>
      </p:sp>
      <p:pic>
        <p:nvPicPr>
          <p:cNvPr id="13314" name="Picture 2" descr="C:\Users\Michael\Desktop\theravada\IMG_3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944" y="1082452"/>
            <a:ext cx="6786056" cy="508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833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The Path of Purification 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1981200"/>
            <a:ext cx="6400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“O monks without having master the domain of morality (</a:t>
            </a:r>
            <a:r>
              <a:rPr lang="en-US" b="1" dirty="0" err="1"/>
              <a:t>sila</a:t>
            </a:r>
            <a:r>
              <a:rPr lang="en-US" b="1" dirty="0"/>
              <a:t>), it is not possible to master the domain of concentration (</a:t>
            </a:r>
            <a:r>
              <a:rPr lang="en-US" b="1" dirty="0" err="1"/>
              <a:t>samadhi</a:t>
            </a:r>
            <a:r>
              <a:rPr lang="en-US" b="1" dirty="0"/>
              <a:t>). Without having mastered the domain of concentration, it is not possible to master the domain of wisdom (</a:t>
            </a:r>
            <a:r>
              <a:rPr lang="en-US" b="1" dirty="0" err="1"/>
              <a:t>sila</a:t>
            </a:r>
            <a:r>
              <a:rPr lang="en-US" b="1" dirty="0"/>
              <a:t>).”</a:t>
            </a:r>
          </a:p>
          <a:p>
            <a:pPr algn="just"/>
            <a:endParaRPr lang="en-US" b="1" dirty="0"/>
          </a:p>
          <a:p>
            <a:pPr algn="just"/>
            <a:endParaRPr lang="en-US" b="1" dirty="0"/>
          </a:p>
          <a:p>
            <a:pPr algn="ctr"/>
            <a:r>
              <a:rPr lang="en-US" sz="3200" b="1" dirty="0" err="1">
                <a:solidFill>
                  <a:srgbClr val="FF66FF"/>
                </a:solidFill>
              </a:rPr>
              <a:t>Sila</a:t>
            </a:r>
            <a:r>
              <a:rPr lang="en-US" sz="3200" b="1" dirty="0">
                <a:solidFill>
                  <a:srgbClr val="FF66FF"/>
                </a:solidFill>
              </a:rPr>
              <a:t> &gt; Samadhi &gt; Panna</a:t>
            </a:r>
          </a:p>
        </p:txBody>
      </p:sp>
    </p:spTree>
    <p:extLst>
      <p:ext uri="{BB962C8B-B14F-4D97-AF65-F5344CB8AC3E}">
        <p14:creationId xmlns:p14="http://schemas.microsoft.com/office/powerpoint/2010/main" val="3313638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FF"/>
                </a:solidFill>
                <a:latin typeface="Adobe Garamond Pro Bold" pitchFamily="18" charset="0"/>
              </a:rPr>
              <a:t>Sila</a:t>
            </a:r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 (Morality)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295400"/>
            <a:ext cx="838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The Five Precepts (All Buddhists)</a:t>
            </a:r>
          </a:p>
          <a:p>
            <a:pPr algn="just"/>
            <a:endParaRPr lang="en-US" b="1" dirty="0"/>
          </a:p>
          <a:p>
            <a:pPr marL="457200" indent="-457200" algn="just">
              <a:buAutoNum type="arabicPeriod"/>
            </a:pPr>
            <a:r>
              <a:rPr lang="en-US" b="1" dirty="0"/>
              <a:t>Not to Kill</a:t>
            </a:r>
          </a:p>
          <a:p>
            <a:pPr marL="457200" indent="-457200" algn="just">
              <a:buAutoNum type="arabicPeriod"/>
            </a:pPr>
            <a:r>
              <a:rPr lang="en-US" b="1" dirty="0"/>
              <a:t>Not to Steal</a:t>
            </a:r>
          </a:p>
          <a:p>
            <a:pPr marL="457200" indent="-457200" algn="just">
              <a:buAutoNum type="arabicPeriod"/>
            </a:pPr>
            <a:r>
              <a:rPr lang="en-US" b="1" dirty="0"/>
              <a:t>Not to Engage in Sexual </a:t>
            </a:r>
            <a:r>
              <a:rPr lang="en-US" b="1" dirty="0" err="1"/>
              <a:t>Misduct</a:t>
            </a:r>
            <a:r>
              <a:rPr lang="en-US" b="1" dirty="0"/>
              <a:t> </a:t>
            </a:r>
          </a:p>
          <a:p>
            <a:pPr marL="457200" indent="-457200" algn="just">
              <a:buAutoNum type="arabicPeriod"/>
            </a:pPr>
            <a:r>
              <a:rPr lang="en-US" b="1" dirty="0"/>
              <a:t>Not to Lie </a:t>
            </a:r>
          </a:p>
          <a:p>
            <a:pPr marL="457200" indent="-457200" algn="just">
              <a:buAutoNum type="arabicPeriod"/>
            </a:pPr>
            <a:r>
              <a:rPr lang="en-US" b="1" dirty="0"/>
              <a:t>Not to Indulge in Drugs or Alcohol</a:t>
            </a:r>
          </a:p>
          <a:p>
            <a:pPr marL="457200" indent="-457200" algn="just">
              <a:buAutoNum type="arabicPeriod"/>
            </a:pPr>
            <a:endParaRPr lang="en-US" b="1" dirty="0"/>
          </a:p>
          <a:p>
            <a:pPr algn="just"/>
            <a:r>
              <a:rPr lang="en-US" b="1" dirty="0"/>
              <a:t>The Additional Three Precepts (Just for Monks)</a:t>
            </a:r>
          </a:p>
          <a:p>
            <a:pPr algn="just"/>
            <a:endParaRPr lang="en-US" b="1" dirty="0"/>
          </a:p>
          <a:p>
            <a:pPr marL="457200" indent="-457200" algn="just">
              <a:buFont typeface="+mj-lt"/>
              <a:buAutoNum type="arabicPeriod" startAt="6"/>
            </a:pPr>
            <a:r>
              <a:rPr lang="en-US" b="1" dirty="0"/>
              <a:t>Not to Eat After Midday</a:t>
            </a:r>
          </a:p>
          <a:p>
            <a:pPr marL="457200" indent="-457200" algn="just">
              <a:buFont typeface="+mj-lt"/>
              <a:buAutoNum type="arabicPeriod" startAt="6"/>
            </a:pPr>
            <a:r>
              <a:rPr lang="en-US" b="1" dirty="0"/>
              <a:t>Not to Indulge in Entertainments / Indulge the Body</a:t>
            </a:r>
          </a:p>
          <a:p>
            <a:pPr marL="457200" indent="-457200" algn="just">
              <a:buFont typeface="+mj-lt"/>
              <a:buAutoNum type="arabicPeriod" startAt="6"/>
            </a:pPr>
            <a:r>
              <a:rPr lang="en-US" b="1" dirty="0"/>
              <a:t>Not to Lie on Luxurious Beds</a:t>
            </a:r>
          </a:p>
          <a:p>
            <a:pPr algn="just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0106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Samadhi (Morality)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" y="1752600"/>
            <a:ext cx="838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The 40 Objects of Concentration</a:t>
            </a:r>
          </a:p>
          <a:p>
            <a:pPr algn="just"/>
            <a:endParaRPr lang="en-US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/>
              <a:t>10 </a:t>
            </a:r>
            <a:r>
              <a:rPr lang="en-US" b="1" dirty="0" err="1"/>
              <a:t>Kasina</a:t>
            </a:r>
            <a:r>
              <a:rPr lang="en-US" b="1" dirty="0"/>
              <a:t> (Earth Objects) </a:t>
            </a:r>
            <a:r>
              <a:rPr lang="en-US" sz="1800" b="1" dirty="0"/>
              <a:t>– i.e., fire, colors, water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/>
              <a:t>10 Foul Objects </a:t>
            </a:r>
            <a:r>
              <a:rPr lang="en-US" sz="1800" b="1" dirty="0"/>
              <a:t>– corpses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/>
              <a:t>10 Recollections </a:t>
            </a:r>
            <a:r>
              <a:rPr lang="en-US" sz="1800" b="1" dirty="0"/>
              <a:t>– i.e., Buddha, Generosity, Death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/>
              <a:t>4 Divine Abodes </a:t>
            </a:r>
            <a:r>
              <a:rPr lang="en-US" sz="1800" b="1" dirty="0"/>
              <a:t>– Kindness, Compassion. Joy, Equanimity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/>
              <a:t>1 Perception of the Loathsomeness of Food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/>
              <a:t>1 Analysis of the Four Elements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52800" y="54864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66FF"/>
                </a:solidFill>
              </a:rPr>
              <a:t>Choosing the Right Object?</a:t>
            </a:r>
          </a:p>
        </p:txBody>
      </p:sp>
    </p:spTree>
    <p:extLst>
      <p:ext uri="{BB962C8B-B14F-4D97-AF65-F5344CB8AC3E}">
        <p14:creationId xmlns:p14="http://schemas.microsoft.com/office/powerpoint/2010/main" val="3048187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Samadhi: Meditation on Foulness</a:t>
            </a:r>
            <a:endParaRPr lang="en-US" sz="2800" b="1" dirty="0">
              <a:latin typeface="Adobe Garamond Pro Bold" pitchFamily="18" charset="0"/>
            </a:endParaRPr>
          </a:p>
        </p:txBody>
      </p:sp>
      <p:pic>
        <p:nvPicPr>
          <p:cNvPr id="14338" name="Picture 2" descr="C:\Users\Michael\Desktop\theravada\S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2796" y="1904895"/>
            <a:ext cx="518139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Michael\Desktop\theravada\SL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61256" y="1900453"/>
            <a:ext cx="5084876" cy="381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339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Samadhi: The Goal = </a:t>
            </a:r>
            <a:r>
              <a:rPr lang="en-US" sz="4800" b="1" dirty="0" err="1">
                <a:solidFill>
                  <a:srgbClr val="FF00FF"/>
                </a:solidFill>
                <a:latin typeface="Adobe Garamond Pro Bold" pitchFamily="18" charset="0"/>
              </a:rPr>
              <a:t>Jhana</a:t>
            </a:r>
            <a:endParaRPr lang="en-US" sz="2800" b="1" dirty="0">
              <a:latin typeface="Adobe Garamond Pro Bold" pitchFamily="18" charset="0"/>
            </a:endParaRPr>
          </a:p>
        </p:txBody>
      </p:sp>
      <p:pic>
        <p:nvPicPr>
          <p:cNvPr id="15362" name="Picture 2" descr="C:\Users\Michael\Desktop\theravada\IMG_38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65761" y="1915117"/>
            <a:ext cx="5039322" cy="377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70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FF"/>
                </a:solidFill>
                <a:latin typeface="Adobe Garamond Pro Bold" pitchFamily="18" charset="0"/>
              </a:rPr>
              <a:t>Vipassana</a:t>
            </a:r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 (Mindfulness)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074837"/>
            <a:ext cx="762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/>
              <a:t>VI 			= 	in various way</a:t>
            </a:r>
          </a:p>
          <a:p>
            <a:pPr algn="just"/>
            <a:r>
              <a:rPr lang="en-US" sz="4400" b="1" dirty="0"/>
              <a:t>PASSANA  = 	to see</a:t>
            </a:r>
          </a:p>
        </p:txBody>
      </p:sp>
      <p:pic>
        <p:nvPicPr>
          <p:cNvPr id="16386" name="Picture 2" descr="http://www.getshot.co.uk/wp-content/uploads/2011/01/reflective-pon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3200"/>
            <a:ext cx="52578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3376047"/>
            <a:ext cx="213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Concentration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&amp;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err="1"/>
              <a:t>Minfulness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71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Theravada - Characteristic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096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Garamond Pro Bold" pitchFamily="18" charset="0"/>
              </a:rPr>
              <a:t>“The Way of the Elders”  [also Hinayana]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1828800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Souces</a:t>
            </a:r>
            <a:r>
              <a:rPr lang="en-US" dirty="0"/>
              <a:t> = </a:t>
            </a:r>
            <a:r>
              <a:rPr lang="en-US" dirty="0" err="1"/>
              <a:t>Pali</a:t>
            </a:r>
            <a:r>
              <a:rPr lang="en-US" dirty="0"/>
              <a:t> Canon Alone</a:t>
            </a:r>
          </a:p>
          <a:p>
            <a:r>
              <a:rPr lang="en-US" dirty="0"/>
              <a:t>Form = monastic </a:t>
            </a:r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964447"/>
              </p:ext>
            </p:extLst>
          </p:nvPr>
        </p:nvGraphicFramePr>
        <p:xfrm>
          <a:off x="647700" y="1905000"/>
          <a:ext cx="7848600" cy="2839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993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Sour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ces 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bg1"/>
                          </a:solidFill>
                        </a:rPr>
                        <a:t>Pali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 Canon Alone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993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Monastic [in Asia]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993">
                <a:tc>
                  <a:txBody>
                    <a:bodyPr/>
                    <a:lstStyle/>
                    <a:p>
                      <a:r>
                        <a:rPr lang="en-US" sz="2400" b="1" dirty="0"/>
                        <a:t>Inspiration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Siddhatha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Gotoma</a:t>
                      </a:r>
                      <a:r>
                        <a:rPr lang="en-US" sz="2400" b="1" baseline="0" dirty="0"/>
                        <a:t>  [a guy]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993">
                <a:tc>
                  <a:txBody>
                    <a:bodyPr/>
                    <a:lstStyle/>
                    <a:p>
                      <a:r>
                        <a:rPr lang="en-US" sz="2400" b="1" dirty="0"/>
                        <a:t>Goal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Personal </a:t>
                      </a:r>
                      <a:r>
                        <a:rPr lang="en-US" sz="2400" b="1" dirty="0" err="1"/>
                        <a:t>Nibbana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993">
                <a:tc>
                  <a:txBody>
                    <a:bodyPr/>
                    <a:lstStyle/>
                    <a:p>
                      <a:r>
                        <a:rPr lang="en-US" sz="2400" b="1" dirty="0"/>
                        <a:t>Means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Sila</a:t>
                      </a:r>
                      <a:r>
                        <a:rPr lang="en-US" sz="2400" b="1" dirty="0"/>
                        <a:t> &gt; Samadhi &gt; Panna (</a:t>
                      </a:r>
                      <a:r>
                        <a:rPr lang="en-US" sz="2400" b="1" dirty="0" err="1"/>
                        <a:t>Vipassana</a:t>
                      </a:r>
                      <a:r>
                        <a:rPr lang="en-US" sz="2400" b="1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5392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Monastic Life</a:t>
            </a:r>
          </a:p>
          <a:p>
            <a:pPr algn="ctr"/>
            <a:r>
              <a:rPr lang="en-US" sz="3200" b="1" dirty="0">
                <a:solidFill>
                  <a:srgbClr val="FF00FF"/>
                </a:solidFill>
                <a:latin typeface="Adobe Garamond Pro Bold" pitchFamily="18" charset="0"/>
              </a:rPr>
              <a:t>Monastic Schedule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670698"/>
              </p:ext>
            </p:extLst>
          </p:nvPr>
        </p:nvGraphicFramePr>
        <p:xfrm>
          <a:off x="800100" y="1676400"/>
          <a:ext cx="7543800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4:30 AM - 5:00 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Wake-up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5:00 AM - 6:00 AM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Meditation &amp; Chanting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6:00 AM - 6:30 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7:00 AM - 8:00 AM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Breakfast/Community Clean-Up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8:30 AM – 10:30 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Work Period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10:45 AM – 11:00AM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Preparation for Lunch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11:00</a:t>
                      </a:r>
                      <a:r>
                        <a:rPr lang="en-US" baseline="0" dirty="0"/>
                        <a:t> AM – 1:00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Chanting,</a:t>
                      </a:r>
                      <a:r>
                        <a:rPr lang="en-US" baseline="0" dirty="0"/>
                        <a:t> Lunch. Clean-up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261CDA0-FAFB-4DCE-9AD6-7708D0A61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688705"/>
              </p:ext>
            </p:extLst>
          </p:nvPr>
        </p:nvGraphicFramePr>
        <p:xfrm>
          <a:off x="793173" y="4780280"/>
          <a:ext cx="754380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1:00 PM – 6:00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Study or Work Period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6:00 PM – 8:00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Meditation &amp; Chanting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8:00 Pm – 9:00</a:t>
                      </a:r>
                      <a:r>
                        <a:rPr lang="en-US" baseline="0" dirty="0"/>
                        <a:t>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Personal / Study</a:t>
                      </a:r>
                      <a:r>
                        <a:rPr lang="en-US" baseline="0" dirty="0"/>
                        <a:t> Time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9:00 -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Bedtime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7548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Monastic Life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250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Garamond Pro Bold" pitchFamily="18" charset="0"/>
              </a:rPr>
              <a:t>Meditation (</a:t>
            </a:r>
            <a:r>
              <a:rPr lang="en-US" dirty="0" err="1">
                <a:latin typeface="Adobe Garamond Pro Bold" pitchFamily="18" charset="0"/>
              </a:rPr>
              <a:t>Shwedagon</a:t>
            </a:r>
            <a:r>
              <a:rPr lang="en-US" dirty="0">
                <a:latin typeface="Adobe Garamond Pro Bold" pitchFamily="18" charset="0"/>
              </a:rPr>
              <a:t> Pagoda, Yangon, Burma)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EE775-61CB-484B-B34B-367AC7A689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976724"/>
            <a:ext cx="3505200" cy="525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05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Monastic Life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Garamond Pro Bold" pitchFamily="18" charset="0"/>
              </a:rPr>
              <a:t>Meditation (</a:t>
            </a:r>
            <a:r>
              <a:rPr lang="en-US" dirty="0" err="1">
                <a:latin typeface="Adobe Garamond Pro Bold" pitchFamily="18" charset="0"/>
              </a:rPr>
              <a:t>Shwedagon</a:t>
            </a:r>
            <a:r>
              <a:rPr lang="en-US" dirty="0">
                <a:latin typeface="Adobe Garamond Pro Bold" pitchFamily="18" charset="0"/>
              </a:rPr>
              <a:t> Pagoda, Yangon, Burma)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221730" y="5715000"/>
            <a:ext cx="228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Michael\Desktop\theravada\DSC_0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03" y="1085542"/>
            <a:ext cx="3449127" cy="516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281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Monastic Life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250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Garamond Pro Bold" pitchFamily="18" charset="0"/>
              </a:rPr>
              <a:t>Begging (Mandalay, Burma)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221730" y="5715000"/>
            <a:ext cx="228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Michael\Desktop\theravada\DSC_0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59597"/>
            <a:ext cx="7620000" cy="508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997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Monastic Life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250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Garamond Pro Bold" pitchFamily="18" charset="0"/>
              </a:rPr>
              <a:t>Begging (</a:t>
            </a:r>
            <a:r>
              <a:rPr lang="en-US" dirty="0" err="1">
                <a:latin typeface="Adobe Garamond Pro Bold" pitchFamily="18" charset="0"/>
              </a:rPr>
              <a:t>Luang</a:t>
            </a:r>
            <a:r>
              <a:rPr lang="en-US" dirty="0">
                <a:latin typeface="Adobe Garamond Pro Bold" pitchFamily="18" charset="0"/>
              </a:rPr>
              <a:t> Prabang, </a:t>
            </a:r>
            <a:r>
              <a:rPr lang="en-US" dirty="0" err="1">
                <a:latin typeface="Adobe Garamond Pro Bold" pitchFamily="18" charset="0"/>
              </a:rPr>
              <a:t>Loas</a:t>
            </a:r>
            <a:r>
              <a:rPr lang="en-US" dirty="0">
                <a:latin typeface="Adobe Garamond Pro Bold" pitchFamily="18" charset="0"/>
              </a:rPr>
              <a:t>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221730" y="5715000"/>
            <a:ext cx="228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8B1037C-866D-461C-8CA6-DF1123EB79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59597"/>
            <a:ext cx="4800600" cy="3600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58DB0-2526-4A02-BF2A-FC648576F2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1064568"/>
            <a:ext cx="33147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44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dobe Garamond Pro Bold" pitchFamily="18" charset="0"/>
              </a:rPr>
              <a:t>Monastic Life</a:t>
            </a:r>
            <a:endParaRPr lang="en-US" sz="2800" b="1" dirty="0">
              <a:latin typeface="Adobe Garamond Pro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250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dobe Garamond Pro Bold" pitchFamily="18" charset="0"/>
              </a:rPr>
              <a:t>Accepting Offerings (Colombo, Sri Lanka)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221730" y="5715000"/>
            <a:ext cx="228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:\Users\Michael\Desktop\theravada\IMG_4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635375" cy="497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0210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811</TotalTime>
  <Words>515</Words>
  <Application>Microsoft Office PowerPoint</Application>
  <PresentationFormat>On-screen Show (4:3)</PresentationFormat>
  <Paragraphs>116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Adobe Garamond Pro Bold</vt:lpstr>
      <vt:lpstr>Arial</vt:lpstr>
      <vt:lpstr>Consolas</vt:lpstr>
      <vt:lpstr>Corbel</vt:lpstr>
      <vt:lpstr>Times New Roman</vt:lpstr>
      <vt:lpstr>Wingdings</vt:lpstr>
      <vt:lpstr>Wingdings 2</vt:lpstr>
      <vt:lpstr>Wingdings 3</vt:lpstr>
      <vt:lpstr>Metro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Whitman Creative Studies program</dc:title>
  <dc:creator>Mike</dc:creator>
  <cp:lastModifiedBy>Michael S. Russo</cp:lastModifiedBy>
  <cp:revision>62</cp:revision>
  <dcterms:created xsi:type="dcterms:W3CDTF">2008-06-24T14:03:13Z</dcterms:created>
  <dcterms:modified xsi:type="dcterms:W3CDTF">2019-02-20T16:48:22Z</dcterms:modified>
</cp:coreProperties>
</file>